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8"/>
  </p:notesMasterIdLst>
  <p:sldIdLst>
    <p:sldId id="256" r:id="rId2"/>
    <p:sldId id="372" r:id="rId3"/>
    <p:sldId id="374" r:id="rId4"/>
    <p:sldId id="373" r:id="rId5"/>
    <p:sldId id="375" r:id="rId6"/>
    <p:sldId id="379" r:id="rId7"/>
    <p:sldId id="376" r:id="rId8"/>
    <p:sldId id="377" r:id="rId9"/>
    <p:sldId id="369" r:id="rId10"/>
    <p:sldId id="378" r:id="rId11"/>
    <p:sldId id="363" r:id="rId12"/>
    <p:sldId id="291" r:id="rId13"/>
    <p:sldId id="370" r:id="rId14"/>
    <p:sldId id="371" r:id="rId15"/>
    <p:sldId id="364" r:id="rId16"/>
    <p:sldId id="270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a Leite Camarotto" initials="RLC" lastIdx="1" clrIdx="0">
    <p:extLst>
      <p:ext uri="{19B8F6BF-5375-455C-9EA6-DF929625EA0E}">
        <p15:presenceInfo xmlns:p15="http://schemas.microsoft.com/office/powerpoint/2012/main" userId="Rebeca Leite Camarot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000"/>
    <a:srgbClr val="A4EAE8"/>
    <a:srgbClr val="33CCCC"/>
    <a:srgbClr val="84E2E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3792" autoAdjust="0"/>
  </p:normalViewPr>
  <p:slideViewPr>
    <p:cSldViewPr snapToGrid="0">
      <p:cViewPr varScale="1">
        <p:scale>
          <a:sx n="109" d="100"/>
          <a:sy n="109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503733\Downloads\centrais_por_unidade_24102025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 Unidade'!$B$5</c:f>
              <c:strCache>
                <c:ptCount val="1"/>
                <c:pt idx="0">
                  <c:v>Quantidade de centrais no USP Multi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'Por Unidade'!$A$6:$A$37</c:f>
              <c:strCache>
                <c:ptCount val="32"/>
                <c:pt idx="0">
                  <c:v>EP</c:v>
                </c:pt>
                <c:pt idx="1">
                  <c:v>EESC</c:v>
                </c:pt>
                <c:pt idx="2">
                  <c:v>FCFRP</c:v>
                </c:pt>
                <c:pt idx="3">
                  <c:v>FCF</c:v>
                </c:pt>
                <c:pt idx="4">
                  <c:v>ICB</c:v>
                </c:pt>
                <c:pt idx="5">
                  <c:v>ESALQ</c:v>
                </c:pt>
                <c:pt idx="6">
                  <c:v>FORP</c:v>
                </c:pt>
                <c:pt idx="7">
                  <c:v>FZEA</c:v>
                </c:pt>
                <c:pt idx="8">
                  <c:v>IF</c:v>
                </c:pt>
                <c:pt idx="9">
                  <c:v>IGC</c:v>
                </c:pt>
                <c:pt idx="10">
                  <c:v>FFCLRP</c:v>
                </c:pt>
                <c:pt idx="11">
                  <c:v>IB</c:v>
                </c:pt>
                <c:pt idx="12">
                  <c:v>CENA</c:v>
                </c:pt>
                <c:pt idx="13">
                  <c:v>FMVZ</c:v>
                </c:pt>
                <c:pt idx="14">
                  <c:v>IAG</c:v>
                </c:pt>
                <c:pt idx="15">
                  <c:v>IO</c:v>
                </c:pt>
                <c:pt idx="16">
                  <c:v>EEFERP</c:v>
                </c:pt>
                <c:pt idx="17">
                  <c:v>EACH</c:v>
                </c:pt>
                <c:pt idx="18">
                  <c:v>CEBIMAR</c:v>
                </c:pt>
                <c:pt idx="19">
                  <c:v>EEL</c:v>
                </c:pt>
                <c:pt idx="20">
                  <c:v>FFLCH</c:v>
                </c:pt>
                <c:pt idx="21">
                  <c:v>FM</c:v>
                </c:pt>
                <c:pt idx="22">
                  <c:v>FMRP</c:v>
                </c:pt>
                <c:pt idx="23">
                  <c:v>FO</c:v>
                </c:pt>
                <c:pt idx="24">
                  <c:v>FOB</c:v>
                </c:pt>
                <c:pt idx="25">
                  <c:v>FSP</c:v>
                </c:pt>
                <c:pt idx="26">
                  <c:v>ICMC</c:v>
                </c:pt>
                <c:pt idx="27">
                  <c:v>IFSC</c:v>
                </c:pt>
                <c:pt idx="28">
                  <c:v>IQ</c:v>
                </c:pt>
                <c:pt idx="29">
                  <c:v>IQSC</c:v>
                </c:pt>
                <c:pt idx="30">
                  <c:v>MZ</c:v>
                </c:pt>
                <c:pt idx="31">
                  <c:v>INOVA</c:v>
                </c:pt>
              </c:strCache>
            </c:strRef>
          </c:cat>
          <c:val>
            <c:numRef>
              <c:f>'Por Unidade'!$B$6:$B$37</c:f>
              <c:numCache>
                <c:formatCode>General</c:formatCode>
                <c:ptCount val="32"/>
                <c:pt idx="0">
                  <c:v>18</c:v>
                </c:pt>
                <c:pt idx="1">
                  <c:v>13</c:v>
                </c:pt>
                <c:pt idx="2">
                  <c:v>10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2F-4408-9801-E5C63C358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198015"/>
        <c:axId val="584199263"/>
      </c:barChart>
      <c:catAx>
        <c:axId val="58419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4199263"/>
        <c:crosses val="autoZero"/>
        <c:auto val="1"/>
        <c:lblAlgn val="ctr"/>
        <c:lblOffset val="100"/>
        <c:noMultiLvlLbl val="0"/>
      </c:catAx>
      <c:valAx>
        <c:axId val="584199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4198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483E2-67F7-434D-B2FF-A0A0CF6AD6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C2529-4C0A-4D33-B76C-EF892D4847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11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2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3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9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8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2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5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9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3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2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5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56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4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0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0" name="Rectangle 12">
            <a:extLst>
              <a:ext uri="{FF2B5EF4-FFF2-40B4-BE49-F238E27FC236}">
                <a16:creationId xmlns:a16="http://schemas.microsoft.com/office/drawing/2014/main" id="{839C2F19-8FC2-4576-A76C-228178053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64127D-83A0-8C43-608C-62D045D762A1}"/>
              </a:ext>
            </a:extLst>
          </p:cNvPr>
          <p:cNvSpPr txBox="1"/>
          <p:nvPr/>
        </p:nvSpPr>
        <p:spPr>
          <a:xfrm>
            <a:off x="505580" y="976160"/>
            <a:ext cx="7796123" cy="193417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187º Conselho de Pesquisa e Inovação</a:t>
            </a:r>
            <a:r>
              <a:rPr lang="en-US" sz="2800" b="1" dirty="0">
                <a:latin typeface="+mj-lt"/>
                <a:ea typeface="+mj-ea"/>
                <a:cs typeface="+mj-cs"/>
              </a:rPr>
              <a:t> </a:t>
            </a:r>
            <a:endParaRPr lang="pt-BR" sz="32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03.11.2025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31C81EE1-5871-473D-B5B0-CE7BC4F6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A133035C-46AF-4B6B-A264-C0D48C50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770" y="3612975"/>
            <a:ext cx="6162328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A946931-0D19-1F9D-CC91-C7BC4BB1ED19}"/>
              </a:ext>
            </a:extLst>
          </p:cNvPr>
          <p:cNvSpPr txBox="1"/>
          <p:nvPr/>
        </p:nvSpPr>
        <p:spPr>
          <a:xfrm>
            <a:off x="517870" y="3776870"/>
            <a:ext cx="6144228" cy="241199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400" b="1" dirty="0"/>
              <a:t>Prof. Dr. Paulo A. Nussenzveig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dirty="0"/>
              <a:t>Pró-Reitor de </a:t>
            </a:r>
            <a:r>
              <a:rPr lang="en-US" sz="2100" dirty="0" err="1"/>
              <a:t>Pesquisa</a:t>
            </a:r>
            <a:r>
              <a:rPr lang="en-US" sz="2100" dirty="0"/>
              <a:t> e </a:t>
            </a:r>
            <a:r>
              <a:rPr lang="en-US" sz="2100" dirty="0" err="1"/>
              <a:t>Inovação</a:t>
            </a:r>
            <a:endParaRPr lang="en-US" sz="2100" dirty="0"/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400" b="1" dirty="0" err="1"/>
              <a:t>Profa</a:t>
            </a:r>
            <a:r>
              <a:rPr lang="en-US" sz="2400" b="1" dirty="0"/>
              <a:t>. Dra. Susana Inés Córdoba de Torresi</a:t>
            </a:r>
            <a:endParaRPr lang="en-US" sz="2400" dirty="0"/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dirty="0"/>
              <a:t>Pró-Reitora Adjunta de Pesquisa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400" b="1" dirty="0"/>
              <a:t>Prof. Dr. Raúl González Lima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dirty="0"/>
              <a:t>Pró-Reitor Adjunto de Inovação</a:t>
            </a:r>
          </a:p>
        </p:txBody>
      </p:sp>
      <p:pic>
        <p:nvPicPr>
          <p:cNvPr id="3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03E32DD3-F0B0-FFAF-1758-03C70C77C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368" y="654329"/>
            <a:ext cx="1635919" cy="234656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1513ACB-B55B-4214-80C9-441056180A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22909" r="19131" b="45455"/>
          <a:stretch/>
        </p:blipFill>
        <p:spPr>
          <a:xfrm>
            <a:off x="10665230" y="5918662"/>
            <a:ext cx="1233056" cy="7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A648473-D711-4595-B27E-04D1C7C2F92C}"/>
              </a:ext>
            </a:extLst>
          </p:cNvPr>
          <p:cNvSpPr txBox="1">
            <a:spLocks/>
          </p:cNvSpPr>
          <p:nvPr/>
        </p:nvSpPr>
        <p:spPr>
          <a:xfrm>
            <a:off x="526663" y="885245"/>
            <a:ext cx="11272053" cy="2104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/>
              <a:t>Programa de Apoio aos Novos Docentes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382979B-B846-4D1F-88D8-F5BDC12636DD}"/>
              </a:ext>
            </a:extLst>
          </p:cNvPr>
          <p:cNvSpPr txBox="1"/>
          <p:nvPr/>
        </p:nvSpPr>
        <p:spPr>
          <a:xfrm>
            <a:off x="900350" y="1937315"/>
            <a:ext cx="9958311" cy="157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highlight>
                  <a:srgbClr val="33CCCC"/>
                </a:highlight>
              </a:rPr>
              <a:t>Inscrições encerradas em 30/09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b="1" dirty="0">
              <a:highlight>
                <a:srgbClr val="33CCCC"/>
              </a:highlight>
            </a:endParaRPr>
          </a:p>
          <a:p>
            <a:pPr>
              <a:lnSpc>
                <a:spcPct val="150000"/>
              </a:lnSpc>
            </a:pPr>
            <a:endParaRPr lang="pt-BR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1BD56BCE-234E-433B-85C6-09AB5FAF7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257814"/>
              </p:ext>
            </p:extLst>
          </p:nvPr>
        </p:nvGraphicFramePr>
        <p:xfrm>
          <a:off x="3535187" y="2989385"/>
          <a:ext cx="5121626" cy="28971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3896">
                  <a:extLst>
                    <a:ext uri="{9D8B030D-6E8A-4147-A177-3AD203B41FA5}">
                      <a16:colId xmlns:a16="http://schemas.microsoft.com/office/drawing/2014/main" val="1879938231"/>
                    </a:ext>
                  </a:extLst>
                </a:gridCol>
                <a:gridCol w="3847730">
                  <a:extLst>
                    <a:ext uri="{9D8B030D-6E8A-4147-A177-3AD203B41FA5}">
                      <a16:colId xmlns:a16="http://schemas.microsoft.com/office/drawing/2014/main" val="2487846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Nº Docentes Contemplados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226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9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 dirty="0"/>
                        <a:t>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446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 dirty="0"/>
                        <a:t>186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186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 dirty="0"/>
                        <a:t>441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97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 b="1" dirty="0"/>
                        <a:t>886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787427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AD5CCC81-C93E-4A0A-8CFF-840AF11AA8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22909" r="19131" b="45455"/>
          <a:stretch/>
        </p:blipFill>
        <p:spPr>
          <a:xfrm>
            <a:off x="10665230" y="5918662"/>
            <a:ext cx="1233056" cy="7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1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7EE98C3-1ED5-48F0-915C-AE251C5139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22909" r="19131" b="45455"/>
          <a:stretch/>
        </p:blipFill>
        <p:spPr>
          <a:xfrm>
            <a:off x="10665230" y="5918662"/>
            <a:ext cx="1233056" cy="73983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7591720-7733-4ACF-94F6-B6128532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705847"/>
            <a:ext cx="11237445" cy="4870457"/>
          </a:xfrm>
        </p:spPr>
        <p:txBody>
          <a:bodyPr>
            <a:normAutofit/>
          </a:bodyPr>
          <a:lstStyle/>
          <a:p>
            <a:r>
              <a:rPr lang="pt-BR" sz="4800" dirty="0"/>
              <a:t>USP </a:t>
            </a:r>
            <a:r>
              <a:rPr lang="pt-BR" sz="4800" dirty="0" err="1"/>
              <a:t>Multi</a:t>
            </a:r>
            <a:r>
              <a:rPr lang="pt-BR" sz="4800" dirty="0"/>
              <a:t> - </a:t>
            </a:r>
            <a:r>
              <a:rPr lang="pt-BR" sz="3200" dirty="0"/>
              <a:t>Distribuição de Centrais por Unidade</a:t>
            </a:r>
            <a:br>
              <a:rPr lang="pt-BR" sz="3200" dirty="0"/>
            </a:br>
            <a:endParaRPr lang="pt-BR" sz="48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E0E5D00-D212-4B27-AFBD-FDE2BA084DFA}"/>
              </a:ext>
            </a:extLst>
          </p:cNvPr>
          <p:cNvSpPr txBox="1"/>
          <p:nvPr/>
        </p:nvSpPr>
        <p:spPr>
          <a:xfrm>
            <a:off x="1672370" y="1540803"/>
            <a:ext cx="865383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Unidades centralizaram a gestão dos laboratórios multiusuários sob uma única Central</a:t>
            </a:r>
            <a:r>
              <a:rPr lang="pt-BR" dirty="0"/>
              <a:t>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50CCB4B-D18E-4ABE-BA19-0FD2D61550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539967"/>
              </p:ext>
            </p:extLst>
          </p:nvPr>
        </p:nvGraphicFramePr>
        <p:xfrm>
          <a:off x="1672370" y="2367898"/>
          <a:ext cx="8843963" cy="404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4139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58631-071E-4609-BE11-805222F5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54" y="816014"/>
            <a:ext cx="10934700" cy="810563"/>
          </a:xfrm>
        </p:spPr>
        <p:txBody>
          <a:bodyPr>
            <a:noAutofit/>
          </a:bodyPr>
          <a:lstStyle/>
          <a:p>
            <a:r>
              <a:rPr lang="pt-BR" sz="3200" b="1" dirty="0"/>
              <a:t>Programa de Incentivo à Demanda por Auxílios (PIDA)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41964E-6D75-45B1-9D88-3B5201CA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9" y="1907931"/>
            <a:ext cx="4475284" cy="435623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Auxílios concedidos (2024 e 2025):</a:t>
            </a:r>
          </a:p>
          <a:p>
            <a:endParaRPr lang="pt-BR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10C10E7F-8F52-45C6-AA0E-59825F8CA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511086"/>
              </p:ext>
            </p:extLst>
          </p:nvPr>
        </p:nvGraphicFramePr>
        <p:xfrm>
          <a:off x="931985" y="2552687"/>
          <a:ext cx="887143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982">
                  <a:extLst>
                    <a:ext uri="{9D8B030D-6E8A-4147-A177-3AD203B41FA5}">
                      <a16:colId xmlns:a16="http://schemas.microsoft.com/office/drawing/2014/main" val="1605757169"/>
                    </a:ext>
                  </a:extLst>
                </a:gridCol>
                <a:gridCol w="3013728">
                  <a:extLst>
                    <a:ext uri="{9D8B030D-6E8A-4147-A177-3AD203B41FA5}">
                      <a16:colId xmlns:a16="http://schemas.microsoft.com/office/drawing/2014/main" val="735284363"/>
                    </a:ext>
                  </a:extLst>
                </a:gridCol>
                <a:gridCol w="3013728">
                  <a:extLst>
                    <a:ext uri="{9D8B030D-6E8A-4147-A177-3AD203B41FA5}">
                      <a16:colId xmlns:a16="http://schemas.microsoft.com/office/drawing/2014/main" val="2963512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Modalidade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Submissão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Aprovados na FAPESP*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85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APR**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075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Temático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716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JP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010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Internacional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06022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6B3B20CA-D07B-4270-A023-33F3982031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22909" r="19131" b="45455"/>
          <a:stretch/>
        </p:blipFill>
        <p:spPr>
          <a:xfrm>
            <a:off x="10665230" y="5918662"/>
            <a:ext cx="1233056" cy="73983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388F6EB-B41E-4592-B833-408D5F482298}"/>
              </a:ext>
            </a:extLst>
          </p:cNvPr>
          <p:cNvSpPr txBox="1"/>
          <p:nvPr/>
        </p:nvSpPr>
        <p:spPr>
          <a:xfrm>
            <a:off x="931985" y="5761225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*que solicitaram a complementação</a:t>
            </a:r>
          </a:p>
          <a:p>
            <a:r>
              <a:rPr lang="pt-BR" dirty="0">
                <a:solidFill>
                  <a:srgbClr val="FF0000"/>
                </a:solidFill>
              </a:rPr>
              <a:t>**não estamos mais recebendo pedidos</a:t>
            </a:r>
          </a:p>
        </p:txBody>
      </p:sp>
    </p:spTree>
    <p:extLst>
      <p:ext uri="{BB962C8B-B14F-4D97-AF65-F5344CB8AC3E}">
        <p14:creationId xmlns:p14="http://schemas.microsoft.com/office/powerpoint/2010/main" val="442783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DF0B5-5AB0-4612-A753-00952C4C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9"/>
            <a:ext cx="5021182" cy="1923054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Edital de Apoio a Eventos Científicos 01/2026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2FE4B6-4289-45EB-BFD8-9662D7DC8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015" y="969264"/>
            <a:ext cx="5757335" cy="48704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Inscrições encerraram em 29/10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dirty="0"/>
              <a:t>135</a:t>
            </a:r>
            <a:r>
              <a:rPr lang="pt-BR" dirty="0"/>
              <a:t> inscritos</a:t>
            </a:r>
            <a:endParaRPr lang="pt-BR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Resultado em 17/11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Eventos a serem realizados de janeiro a junho de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Apoio </a:t>
            </a:r>
            <a:r>
              <a:rPr lang="pt-BR" b="1" u="sng" dirty="0"/>
              <a:t>parcial</a:t>
            </a:r>
            <a:r>
              <a:rPr lang="pt-BR" b="1" dirty="0"/>
              <a:t> - </a:t>
            </a:r>
            <a:r>
              <a:rPr lang="pt-BR" dirty="0"/>
              <a:t>limite de recursos para cada proposta é R$ 25.000,00</a:t>
            </a:r>
            <a:endParaRPr lang="pt-BR" u="sng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772F0A-07D3-4E59-9A58-E1CF43AD6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22909" r="19131" b="45455"/>
          <a:stretch/>
        </p:blipFill>
        <p:spPr>
          <a:xfrm>
            <a:off x="10665230" y="5918662"/>
            <a:ext cx="1233056" cy="73983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5F3A3C1-D26F-4B0E-9F0C-4390FB95D91F}"/>
              </a:ext>
            </a:extLst>
          </p:cNvPr>
          <p:cNvSpPr txBox="1"/>
          <p:nvPr/>
        </p:nvSpPr>
        <p:spPr>
          <a:xfrm>
            <a:off x="745148" y="3404492"/>
            <a:ext cx="4442313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/>
              <a:t>Objetivo do evento deve ser discutir temas de pesquisas na fronteira do conhecimento e/ou a implementação de ações de inovação.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/>
              <a:t>Organizado por docentes da USP e a ser realizado nos campi da USP.</a:t>
            </a:r>
          </a:p>
        </p:txBody>
      </p:sp>
    </p:spTree>
    <p:extLst>
      <p:ext uri="{BB962C8B-B14F-4D97-AF65-F5344CB8AC3E}">
        <p14:creationId xmlns:p14="http://schemas.microsoft.com/office/powerpoint/2010/main" val="362831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E819A7E-58AF-4C04-A9E5-83C04AD29A52}"/>
              </a:ext>
            </a:extLst>
          </p:cNvPr>
          <p:cNvSpPr txBox="1"/>
          <p:nvPr/>
        </p:nvSpPr>
        <p:spPr>
          <a:xfrm>
            <a:off x="5758774" y="4396901"/>
            <a:ext cx="5593405" cy="554477"/>
          </a:xfrm>
          <a:prstGeom prst="rect">
            <a:avLst/>
          </a:prstGeom>
          <a:solidFill>
            <a:srgbClr val="A4EAE8">
              <a:alpha val="53000"/>
            </a:srgb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994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E098C03-F3BC-4CD1-9990-C26ADE22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0" y="872686"/>
            <a:ext cx="4870450" cy="4870450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9D2D316-C9D0-4E42-9726-9EE9319A4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22909" r="19131" b="45455"/>
          <a:stretch/>
        </p:blipFill>
        <p:spPr>
          <a:xfrm>
            <a:off x="10665230" y="5918662"/>
            <a:ext cx="1233056" cy="73983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97C3E24-641A-45A8-A21D-789FE407FA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5"/>
          <a:stretch/>
        </p:blipFill>
        <p:spPr>
          <a:xfrm>
            <a:off x="5759848" y="3564935"/>
            <a:ext cx="5601356" cy="192528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472C3E3C-B893-4634-8CC5-D9A9D748EB0E}"/>
              </a:ext>
            </a:extLst>
          </p:cNvPr>
          <p:cNvSpPr/>
          <p:nvPr/>
        </p:nvSpPr>
        <p:spPr>
          <a:xfrm>
            <a:off x="5759848" y="4995523"/>
            <a:ext cx="5572875" cy="447473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4F4863-5D02-4633-BF2D-AD7F4E775164}"/>
              </a:ext>
            </a:extLst>
          </p:cNvPr>
          <p:cNvSpPr txBox="1"/>
          <p:nvPr/>
        </p:nvSpPr>
        <p:spPr>
          <a:xfrm>
            <a:off x="6173822" y="1144048"/>
            <a:ext cx="53080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EBA000"/>
                </a:solidFill>
              </a:rPr>
              <a:t>496</a:t>
            </a:r>
            <a:r>
              <a:rPr lang="pt-BR" sz="3200" b="1" dirty="0"/>
              <a:t> trabalhos indicados para a Etapa Internacional</a:t>
            </a:r>
          </a:p>
          <a:p>
            <a:pPr algn="r"/>
            <a:r>
              <a:rPr lang="pt-BR" sz="3200" b="1" dirty="0">
                <a:solidFill>
                  <a:srgbClr val="EBA000"/>
                </a:solidFill>
              </a:rPr>
              <a:t>55</a:t>
            </a:r>
            <a:r>
              <a:rPr lang="pt-BR" sz="3200" b="1" dirty="0"/>
              <a:t> indicados para comunicações orais</a:t>
            </a:r>
          </a:p>
        </p:txBody>
      </p:sp>
    </p:spTree>
    <p:extLst>
      <p:ext uri="{BB962C8B-B14F-4D97-AF65-F5344CB8AC3E}">
        <p14:creationId xmlns:p14="http://schemas.microsoft.com/office/powerpoint/2010/main" val="66190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79EC7-D35F-D82E-696B-93857025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747" y="2509671"/>
            <a:ext cx="10102505" cy="919329"/>
          </a:xfrm>
        </p:spPr>
        <p:txBody>
          <a:bodyPr>
            <a:noAutofit/>
          </a:bodyPr>
          <a:lstStyle/>
          <a:p>
            <a:pPr algn="ctr"/>
            <a:r>
              <a:rPr lang="pt-BR" sz="6600" dirty="0"/>
              <a:t>Obrigado!</a:t>
            </a:r>
            <a:br>
              <a:rPr lang="pt-BR" sz="6600" dirty="0"/>
            </a:br>
            <a:r>
              <a:rPr lang="pt-BR" sz="4800" dirty="0"/>
              <a:t>Próxima reunião: 10 de dezembro</a:t>
            </a:r>
            <a:br>
              <a:rPr lang="pt-BR" sz="4800" dirty="0"/>
            </a:br>
            <a:endParaRPr lang="pt-BR" sz="6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5DA2FC-A3D5-4807-8E4C-309AAD79F3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22909" r="19131" b="45455"/>
          <a:stretch/>
        </p:blipFill>
        <p:spPr>
          <a:xfrm>
            <a:off x="10665230" y="5918662"/>
            <a:ext cx="1233056" cy="7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8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29402-0AB0-40BE-BF9D-E13950E94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96" y="752760"/>
            <a:ext cx="11256208" cy="897526"/>
          </a:xfrm>
        </p:spPr>
        <p:txBody>
          <a:bodyPr>
            <a:normAutofit fontScale="90000"/>
          </a:bodyPr>
          <a:lstStyle/>
          <a:p>
            <a:r>
              <a:rPr lang="pt-BR" sz="4400" dirty="0"/>
              <a:t>II Congresso de Pós-Doutorandos da USP </a:t>
            </a:r>
            <a:br>
              <a:rPr lang="pt-BR" sz="4400" dirty="0"/>
            </a:br>
            <a:r>
              <a:rPr lang="pt-BR" sz="4400" dirty="0"/>
              <a:t>(15 a 17/09/2025)</a:t>
            </a:r>
            <a:br>
              <a:rPr lang="pt-BR" sz="4400" dirty="0"/>
            </a:br>
            <a:r>
              <a:rPr lang="pt-BR" sz="4400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5FED06-3669-4291-BD81-2DB0451BBF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22909" r="19131" b="45455"/>
          <a:stretch/>
        </p:blipFill>
        <p:spPr>
          <a:xfrm>
            <a:off x="10665230" y="5918662"/>
            <a:ext cx="1233056" cy="7398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CA1ED11-10C3-49AA-9377-D0C55E673B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7"/>
          <a:stretch/>
        </p:blipFill>
        <p:spPr>
          <a:xfrm>
            <a:off x="1878560" y="2285009"/>
            <a:ext cx="3873450" cy="208530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7DECBF0-D830-491B-8920-FAAF96C190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1" t="29039" r="-303" b="13534"/>
          <a:stretch/>
        </p:blipFill>
        <p:spPr>
          <a:xfrm>
            <a:off x="5752010" y="2285009"/>
            <a:ext cx="3873450" cy="208530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AD3B9C2-F192-4851-BDC4-113C9AED7C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3"/>
          <a:stretch/>
        </p:blipFill>
        <p:spPr>
          <a:xfrm>
            <a:off x="1868836" y="4312130"/>
            <a:ext cx="3873450" cy="206210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4352E34-AEA3-476A-A835-3FC6629A91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7" r="1818"/>
          <a:stretch/>
        </p:blipFill>
        <p:spPr>
          <a:xfrm>
            <a:off x="5752010" y="4303337"/>
            <a:ext cx="4382799" cy="16075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2B76253-DD9C-419B-B1C0-6F78BCB1655D}"/>
              </a:ext>
            </a:extLst>
          </p:cNvPr>
          <p:cNvSpPr txBox="1"/>
          <p:nvPr/>
        </p:nvSpPr>
        <p:spPr>
          <a:xfrm>
            <a:off x="9608870" y="2285009"/>
            <a:ext cx="166174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EBA000"/>
                </a:solidFill>
              </a:rPr>
              <a:t>222 </a:t>
            </a:r>
          </a:p>
          <a:p>
            <a:pPr algn="ctr"/>
            <a:r>
              <a:rPr lang="pt-BR" sz="1600" dirty="0"/>
              <a:t>comunicações orais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485278-75E8-48CE-A2B6-991FA52A08FB}"/>
              </a:ext>
            </a:extLst>
          </p:cNvPr>
          <p:cNvSpPr txBox="1"/>
          <p:nvPr/>
        </p:nvSpPr>
        <p:spPr>
          <a:xfrm>
            <a:off x="719879" y="2285009"/>
            <a:ext cx="1158681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EBA000"/>
                </a:solidFill>
              </a:rPr>
              <a:t>~600</a:t>
            </a:r>
          </a:p>
          <a:p>
            <a:pPr algn="ctr"/>
            <a:r>
              <a:rPr lang="pt-BR" dirty="0"/>
              <a:t>pôsteres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6BD74BC-3367-4AA2-A6A2-BD872F04FC37}"/>
              </a:ext>
            </a:extLst>
          </p:cNvPr>
          <p:cNvSpPr txBox="1"/>
          <p:nvPr/>
        </p:nvSpPr>
        <p:spPr>
          <a:xfrm>
            <a:off x="511793" y="4312130"/>
            <a:ext cx="1366767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EBA000"/>
                </a:solidFill>
              </a:rPr>
              <a:t>52</a:t>
            </a:r>
          </a:p>
          <a:p>
            <a:pPr algn="ctr"/>
            <a:r>
              <a:rPr lang="pt-BR" sz="1600" dirty="0"/>
              <a:t>Palestrantes/mediadores</a:t>
            </a:r>
          </a:p>
          <a:p>
            <a:pPr algn="ctr"/>
            <a:endParaRPr lang="pt-BR" sz="1600" dirty="0"/>
          </a:p>
          <a:p>
            <a:pPr algn="ctr"/>
            <a:r>
              <a:rPr lang="pt-BR" sz="2400" b="1" dirty="0">
                <a:solidFill>
                  <a:srgbClr val="EBA000"/>
                </a:solidFill>
              </a:rPr>
              <a:t>22 </a:t>
            </a:r>
          </a:p>
          <a:p>
            <a:pPr algn="ctr"/>
            <a:r>
              <a:rPr lang="pt-BR" sz="1600" dirty="0"/>
              <a:t>Palestras/</a:t>
            </a:r>
          </a:p>
          <a:p>
            <a:pPr algn="ctr"/>
            <a:r>
              <a:rPr lang="pt-BR" sz="1600" dirty="0"/>
              <a:t>painéis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FB4B9C-7671-4842-BD7A-6D992F5160FB}"/>
              </a:ext>
            </a:extLst>
          </p:cNvPr>
          <p:cNvSpPr txBox="1"/>
          <p:nvPr/>
        </p:nvSpPr>
        <p:spPr>
          <a:xfrm>
            <a:off x="9626453" y="3595451"/>
            <a:ext cx="166174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EBA000"/>
                </a:solidFill>
              </a:rPr>
              <a:t>90 </a:t>
            </a:r>
          </a:p>
          <a:p>
            <a:pPr algn="ctr"/>
            <a:r>
              <a:rPr lang="pt-BR" sz="1600" dirty="0"/>
              <a:t>moderadores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405633F-39DA-4F16-BB4A-81597FB05C97}"/>
              </a:ext>
            </a:extLst>
          </p:cNvPr>
          <p:cNvSpPr txBox="1"/>
          <p:nvPr/>
        </p:nvSpPr>
        <p:spPr>
          <a:xfrm>
            <a:off x="5752010" y="5918662"/>
            <a:ext cx="166174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EBA000"/>
                </a:solidFill>
              </a:rPr>
              <a:t>232</a:t>
            </a:r>
          </a:p>
          <a:p>
            <a:pPr algn="ctr"/>
            <a:r>
              <a:rPr lang="pt-BR" sz="1600" dirty="0"/>
              <a:t>visitantes</a:t>
            </a:r>
          </a:p>
        </p:txBody>
      </p:sp>
    </p:spTree>
    <p:extLst>
      <p:ext uri="{BB962C8B-B14F-4D97-AF65-F5344CB8AC3E}">
        <p14:creationId xmlns:p14="http://schemas.microsoft.com/office/powerpoint/2010/main" val="402606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243267-194E-4730-A231-E7928A99B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79" y="1953412"/>
            <a:ext cx="10109652" cy="389926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A1B2851-EA1F-4C87-BE68-276013E530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22909" r="19131" b="45455"/>
          <a:stretch/>
        </p:blipFill>
        <p:spPr>
          <a:xfrm>
            <a:off x="10665230" y="5918662"/>
            <a:ext cx="1233056" cy="73983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52E08C88-7102-4CC1-8843-37BAA337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96" y="752760"/>
            <a:ext cx="11256208" cy="897526"/>
          </a:xfrm>
        </p:spPr>
        <p:txBody>
          <a:bodyPr>
            <a:noAutofit/>
          </a:bodyPr>
          <a:lstStyle/>
          <a:p>
            <a:r>
              <a:rPr lang="pt-BR" sz="3600" dirty="0"/>
              <a:t>II Congresso de Pós-Doutorandos da USP </a:t>
            </a:r>
            <a:br>
              <a:rPr lang="pt-BR" sz="3600" dirty="0"/>
            </a:br>
            <a:r>
              <a:rPr lang="pt-BR" sz="3600" dirty="0"/>
              <a:t>(15 a 17/09/2025)</a:t>
            </a:r>
            <a:br>
              <a:rPr lang="pt-BR" sz="3600" dirty="0"/>
            </a:br>
            <a:br>
              <a:rPr lang="pt-BR" sz="3600" dirty="0"/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008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BB417-1CB9-45D9-A5B2-614A45A9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Workshop</a:t>
            </a:r>
            <a:br>
              <a:rPr lang="pt-BR" dirty="0"/>
            </a:br>
            <a:r>
              <a:rPr lang="pt-BR" sz="4000" dirty="0"/>
              <a:t>USP/DORA/Métricas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759B89-2441-4598-9356-583B472D1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91" y="3070626"/>
            <a:ext cx="5021182" cy="1079344"/>
          </a:xfrm>
        </p:spPr>
        <p:txBody>
          <a:bodyPr/>
          <a:lstStyle/>
          <a:p>
            <a:r>
              <a:rPr lang="pt-BR" dirty="0"/>
              <a:t>- White </a:t>
            </a:r>
            <a:r>
              <a:rPr lang="pt-BR" dirty="0" err="1"/>
              <a:t>paper</a:t>
            </a:r>
            <a:r>
              <a:rPr lang="pt-BR" dirty="0"/>
              <a:t> </a:t>
            </a:r>
          </a:p>
          <a:p>
            <a:r>
              <a:rPr lang="pt-BR" dirty="0"/>
              <a:t>- </a:t>
            </a:r>
            <a:r>
              <a:rPr lang="pt-BR" dirty="0" err="1"/>
              <a:t>Practical</a:t>
            </a:r>
            <a:r>
              <a:rPr lang="pt-BR" dirty="0"/>
              <a:t> </a:t>
            </a:r>
            <a:r>
              <a:rPr lang="pt-BR" dirty="0" err="1"/>
              <a:t>Guide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912847-4CBE-4C3E-A2D0-4B1A3B0A56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22909" r="19131" b="45455"/>
          <a:stretch/>
        </p:blipFill>
        <p:spPr>
          <a:xfrm>
            <a:off x="10665230" y="5918662"/>
            <a:ext cx="1233056" cy="73983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F30C96C-5ABE-43FE-8B30-116C0BCD4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99" y="879230"/>
            <a:ext cx="4217377" cy="527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7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6746B95-7075-41BE-9E53-5DDE966278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22909" r="19131" b="45455"/>
          <a:stretch/>
        </p:blipFill>
        <p:spPr>
          <a:xfrm>
            <a:off x="10665230" y="5918662"/>
            <a:ext cx="1233056" cy="73983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C972336-5459-48DE-AFD0-F6444FD64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95" y="995461"/>
            <a:ext cx="4553125" cy="28116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D926C0E-875A-4F4C-9CD5-40F0D2365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184" y="995461"/>
            <a:ext cx="5489895" cy="4095285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F3E0EB73-BFE5-47FF-856F-1E38CE9174B6}"/>
              </a:ext>
            </a:extLst>
          </p:cNvPr>
          <p:cNvSpPr txBox="1"/>
          <p:nvPr/>
        </p:nvSpPr>
        <p:spPr>
          <a:xfrm>
            <a:off x="691595" y="4521397"/>
            <a:ext cx="47508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Looking at the World in 2030 and beyond -- The Future of Science and Technology and Humankind</a:t>
            </a:r>
          </a:p>
        </p:txBody>
      </p:sp>
    </p:spTree>
    <p:extLst>
      <p:ext uri="{BB962C8B-B14F-4D97-AF65-F5344CB8AC3E}">
        <p14:creationId xmlns:p14="http://schemas.microsoft.com/office/powerpoint/2010/main" val="396147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BD425EE-4F94-40C0-8FEC-B7AE075CBF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8"/>
          <a:stretch/>
        </p:blipFill>
        <p:spPr>
          <a:xfrm>
            <a:off x="4195033" y="0"/>
            <a:ext cx="3801935" cy="72643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4B7F913-A16F-44C3-B5E7-68273727C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22909" r="19131" b="45455"/>
          <a:stretch/>
        </p:blipFill>
        <p:spPr>
          <a:xfrm>
            <a:off x="10665230" y="5918662"/>
            <a:ext cx="1233056" cy="7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5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5D1E03E-2400-47D3-B546-FB41399813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22909" r="19131" b="45455"/>
          <a:stretch/>
        </p:blipFill>
        <p:spPr>
          <a:xfrm>
            <a:off x="10665230" y="5918662"/>
            <a:ext cx="1233056" cy="7398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A3A4D5D-8BCB-46BE-A863-6696C4CF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37" y="1510856"/>
            <a:ext cx="5353533" cy="462148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AA9E9D8-15F4-46F3-99AB-D7A1F5798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37" y="863066"/>
            <a:ext cx="2324424" cy="64779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AAB2C59-624D-40C0-ADA9-F24E81361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770" y="1510856"/>
            <a:ext cx="5940487" cy="268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0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BB95A5F-D44C-474E-8192-D0E423E3C8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22909" r="19131" b="45455"/>
          <a:stretch/>
        </p:blipFill>
        <p:spPr>
          <a:xfrm>
            <a:off x="10665230" y="5918662"/>
            <a:ext cx="1233056" cy="73983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3030278-BC7C-4FE7-B005-C41D6AD9E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26" y="1962124"/>
            <a:ext cx="4781707" cy="3669228"/>
          </a:xfrm>
          <a:prstGeom prst="rect">
            <a:avLst/>
          </a:prstGeom>
        </p:spPr>
      </p:pic>
      <p:pic>
        <p:nvPicPr>
          <p:cNvPr id="1026" name="Picture 2" descr="Elsevier logo - Social media &amp; Logos Icons">
            <a:extLst>
              <a:ext uri="{FF2B5EF4-FFF2-40B4-BE49-F238E27FC236}">
                <a16:creationId xmlns:a16="http://schemas.microsoft.com/office/drawing/2014/main" id="{74C2110C-348C-4546-84D3-9BD285937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1" y="635977"/>
            <a:ext cx="3004568" cy="150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BA4C624-CEDF-478A-8AD7-1C73B29810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723"/>
          <a:stretch/>
        </p:blipFill>
        <p:spPr>
          <a:xfrm>
            <a:off x="5822384" y="1962124"/>
            <a:ext cx="5621490" cy="61921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4E09CDB-CEA4-4DDC-BECE-95637A1CB0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659"/>
          <a:stretch/>
        </p:blipFill>
        <p:spPr>
          <a:xfrm>
            <a:off x="5822384" y="2579812"/>
            <a:ext cx="5621490" cy="63826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C941E94-03F7-4798-9179-4ABB757803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634" r="38659"/>
          <a:stretch/>
        </p:blipFill>
        <p:spPr>
          <a:xfrm>
            <a:off x="5822384" y="3199023"/>
            <a:ext cx="5621490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3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ED1CB-D867-4FF1-BAE6-F3AE05FC2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837732"/>
            <a:ext cx="5021182" cy="4870457"/>
          </a:xfrm>
        </p:spPr>
        <p:txBody>
          <a:bodyPr>
            <a:normAutofit/>
          </a:bodyPr>
          <a:lstStyle/>
          <a:p>
            <a:r>
              <a:rPr lang="pt-BR" sz="4400" dirty="0"/>
              <a:t>Editais </a:t>
            </a:r>
            <a:br>
              <a:rPr lang="pt-BR" sz="4400" dirty="0"/>
            </a:br>
            <a:r>
              <a:rPr lang="pt-BR" sz="4400" dirty="0"/>
              <a:t>PIBIC, PIBITI, PIBIC-EM - 2025 </a:t>
            </a:r>
            <a:br>
              <a:rPr lang="pt-BR" sz="4400" dirty="0"/>
            </a:br>
            <a:endParaRPr lang="pt-BR" sz="4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83B519-257A-4BA7-9705-B7638E81E9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22909" r="19131" b="45455"/>
          <a:stretch/>
        </p:blipFill>
        <p:spPr>
          <a:xfrm>
            <a:off x="10665230" y="5918662"/>
            <a:ext cx="1233056" cy="739834"/>
          </a:xfrm>
          <a:prstGeom prst="rect">
            <a:avLst/>
          </a:prstGeom>
        </p:spPr>
      </p:pic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5A27FAD2-229C-405F-810F-4D9D1BB5C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08019"/>
              </p:ext>
            </p:extLst>
          </p:nvPr>
        </p:nvGraphicFramePr>
        <p:xfrm>
          <a:off x="6096000" y="1110293"/>
          <a:ext cx="5294145" cy="3261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64715">
                  <a:extLst>
                    <a:ext uri="{9D8B030D-6E8A-4147-A177-3AD203B41FA5}">
                      <a16:colId xmlns:a16="http://schemas.microsoft.com/office/drawing/2014/main" val="3241657288"/>
                    </a:ext>
                  </a:extLst>
                </a:gridCol>
                <a:gridCol w="1764715">
                  <a:extLst>
                    <a:ext uri="{9D8B030D-6E8A-4147-A177-3AD203B41FA5}">
                      <a16:colId xmlns:a16="http://schemas.microsoft.com/office/drawing/2014/main" val="1539236799"/>
                    </a:ext>
                  </a:extLst>
                </a:gridCol>
                <a:gridCol w="1764715">
                  <a:extLst>
                    <a:ext uri="{9D8B030D-6E8A-4147-A177-3AD203B41FA5}">
                      <a16:colId xmlns:a16="http://schemas.microsoft.com/office/drawing/2014/main" val="3091004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Categoria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Número de bolsas solicitadas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Número de bolsas recebidas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63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PIBIC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2389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1163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06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PIBITI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939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PIBITI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22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PIBIC-EM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285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334633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Custom 86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4592</TotalTime>
  <Words>344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Bierstadt</vt:lpstr>
      <vt:lpstr>Calibri</vt:lpstr>
      <vt:lpstr>Roboto</vt:lpstr>
      <vt:lpstr>GestaltVTI</vt:lpstr>
      <vt:lpstr>Apresentação do PowerPoint</vt:lpstr>
      <vt:lpstr>II Congresso de Pós-Doutorandos da USP  (15 a 17/09/2025)  </vt:lpstr>
      <vt:lpstr>II Congresso de Pós-Doutorandos da USP  (15 a 17/09/2025)  </vt:lpstr>
      <vt:lpstr>Workshop USP/DORA/Métricas</vt:lpstr>
      <vt:lpstr>Apresentação do PowerPoint</vt:lpstr>
      <vt:lpstr>Apresentação do PowerPoint</vt:lpstr>
      <vt:lpstr>Apresentação do PowerPoint</vt:lpstr>
      <vt:lpstr>Apresentação do PowerPoint</vt:lpstr>
      <vt:lpstr>Editais  PIBIC, PIBITI, PIBIC-EM - 2025  </vt:lpstr>
      <vt:lpstr>Apresentação do PowerPoint</vt:lpstr>
      <vt:lpstr>USP Multi - Distribuição de Centrais por Unidade </vt:lpstr>
      <vt:lpstr>Programa de Incentivo à Demanda por Auxílios (PIDA) </vt:lpstr>
      <vt:lpstr>Edital de Apoio a Eventos Científicos 01/2026 </vt:lpstr>
      <vt:lpstr>Apresentação do PowerPoint</vt:lpstr>
      <vt:lpstr>Apresentação do PowerPoint</vt:lpstr>
      <vt:lpstr>Obrigado! Próxima reunião: 10 de dezembro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Rebeca Leite Camarotto</dc:creator>
  <cp:lastModifiedBy>Rebeca Leite Camarotto</cp:lastModifiedBy>
  <cp:revision>792</cp:revision>
  <dcterms:created xsi:type="dcterms:W3CDTF">2022-03-25T11:31:41Z</dcterms:created>
  <dcterms:modified xsi:type="dcterms:W3CDTF">2025-11-03T15:19:18Z</dcterms:modified>
</cp:coreProperties>
</file>